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6" r:id="rId5"/>
    <p:sldId id="258" r:id="rId6"/>
    <p:sldId id="264" r:id="rId7"/>
    <p:sldId id="270" r:id="rId8"/>
    <p:sldId id="269" r:id="rId9"/>
    <p:sldId id="261" r:id="rId10"/>
    <p:sldId id="275" r:id="rId11"/>
    <p:sldId id="263" r:id="rId12"/>
    <p:sldId id="273" r:id="rId13"/>
    <p:sldId id="262" r:id="rId14"/>
    <p:sldId id="271" r:id="rId15"/>
    <p:sldId id="267" r:id="rId16"/>
    <p:sldId id="276" r:id="rId17"/>
    <p:sldId id="277" r:id="rId18"/>
    <p:sldId id="278" r:id="rId19"/>
    <p:sldId id="279" r:id="rId20"/>
    <p:sldId id="280" r:id="rId21"/>
    <p:sldId id="268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88" r:id="rId31"/>
    <p:sldId id="290" r:id="rId32"/>
    <p:sldId id="272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5619"/>
  </p:normalViewPr>
  <p:slideViewPr>
    <p:cSldViewPr snapToGrid="0" snapToObjects="1">
      <p:cViewPr varScale="1">
        <p:scale>
          <a:sx n="198" d="100"/>
          <a:sy n="198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9783" y="22947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73247" y="36411"/>
        <a:ext cx="892433" cy="432752"/>
      </dsp:txXfrm>
    </dsp:sp>
    <dsp:sp modelId="{4241FF00-BD33-6F4D-9245-04848D8009D0}">
      <dsp:nvSpPr>
        <dsp:cNvPr id="0" name=""/>
        <dsp:cNvSpPr/>
      </dsp:nvSpPr>
      <dsp:spPr>
        <a:xfrm rot="3600000">
          <a:off x="1359455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7721" y="861986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8000000">
          <a:off x="600280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8546" y="861986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875880"/>
              </p:ext>
            </p:extLst>
          </p:nvPr>
        </p:nvGraphicFramePr>
        <p:xfrm>
          <a:off x="361233" y="3814120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1732 | 14.71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129 | 6.13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43 | 4.25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0.0132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386661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80772"/>
              </p:ext>
            </p:extLst>
          </p:nvPr>
        </p:nvGraphicFramePr>
        <p:xfrm>
          <a:off x="6301520" y="2515701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466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6088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44CE8A1-94B7-AA2F-211C-76BBBE531409}"/>
              </a:ext>
            </a:extLst>
          </p:cNvPr>
          <p:cNvSpPr txBox="1"/>
          <p:nvPr/>
        </p:nvSpPr>
        <p:spPr>
          <a:xfrm>
            <a:off x="361233" y="1679020"/>
            <a:ext cx="55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unit tests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93985"/>
              </p:ext>
            </p:extLst>
          </p:nvPr>
        </p:nvGraphicFramePr>
        <p:xfrm>
          <a:off x="287092" y="2284237"/>
          <a:ext cx="5734767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1"/>
                          </a:solidFill>
                        </a:rPr>
                        <a:t>$NEMD_SRC/test/unit in parallel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-s -v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screen and verbose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2984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13107"/>
              </p:ext>
            </p:extLst>
          </p:nvPr>
        </p:nvGraphicFramePr>
        <p:xfrm>
          <a:off x="6091539" y="853913"/>
          <a:ext cx="5890054" cy="1437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9063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680991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workflow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osutils_test.py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multiple specific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0764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A96FABA-B7F8-19BB-7F66-729319E7CC40}"/>
              </a:ext>
            </a:extLst>
          </p:cNvPr>
          <p:cNvSpPr txBox="1"/>
          <p:nvPr/>
        </p:nvSpPr>
        <p:spPr>
          <a:xfrm>
            <a:off x="6227805" y="290983"/>
            <a:ext cx="546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coverage analysis and generate report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385023"/>
            <a:ext cx="3589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platform-specific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20770"/>
              </p:ext>
            </p:extLst>
          </p:nvPr>
        </p:nvGraphicFramePr>
        <p:xfrm>
          <a:off x="6473375" y="431766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effectLst/>
                        </a:rPr>
                        <a:t>cmd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Shell commands to run drivers and workflows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 commands to check the results against expectations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ags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shell syntax 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(e.g., name, cost)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180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FD4C4C-D4CF-5C43-82EA-6B4469CA3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44051"/>
              </p:ext>
            </p:extLst>
          </p:nvPr>
        </p:nvGraphicFramePr>
        <p:xfrm>
          <a:off x="6473375" y="2078219"/>
          <a:ext cx="5268685" cy="213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436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019824"/>
              </p:ext>
            </p:extLst>
          </p:nvPr>
        </p:nvGraphicFramePr>
        <p:xfrm>
          <a:off x="6473375" y="4334400"/>
          <a:ext cx="5268685" cy="100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5084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15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50845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504827" y="1281054"/>
            <a:ext cx="605563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i="1" dirty="0" err="1"/>
              <a:t>nemd_itest</a:t>
            </a:r>
            <a:r>
              <a:rPr lang="en-US" sz="1500" dirty="0"/>
              <a:t> runs examples in </a:t>
            </a:r>
            <a:r>
              <a:rPr lang="en-US" sz="1500" dirty="0">
                <a:solidFill>
                  <a:schemeClr val="dk1"/>
                </a:solidFill>
              </a:rPr>
              <a:t>test/integration/</a:t>
            </a:r>
          </a:p>
          <a:p>
            <a:pPr algn="just"/>
            <a:endParaRPr lang="en-US" sz="1500" dirty="0">
              <a:solidFill>
                <a:schemeClr val="dk1"/>
              </a:solidFill>
            </a:endParaRP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Each test contains one </a:t>
            </a:r>
            <a:r>
              <a:rPr lang="en-US" sz="1500" dirty="0" err="1">
                <a:solidFill>
                  <a:schemeClr val="dk1"/>
                </a:solidFill>
              </a:rPr>
              <a:t>cmd</a:t>
            </a:r>
            <a:r>
              <a:rPr lang="en-US" sz="1500" dirty="0">
                <a:solidFill>
                  <a:schemeClr val="dk1"/>
                </a:solidFill>
              </a:rPr>
              <a:t> file, one check file, and one optional tag file.</a:t>
            </a: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The four-digit </a:t>
            </a:r>
            <a:r>
              <a:rPr lang="en-US" sz="1500" dirty="0" err="1">
                <a:solidFill>
                  <a:schemeClr val="dk1"/>
                </a:solidFill>
              </a:rPr>
              <a:t>dirname</a:t>
            </a:r>
            <a:r>
              <a:rPr lang="en-US" sz="1500" dirty="0">
                <a:solidFill>
                  <a:schemeClr val="dk1"/>
                </a:solidFill>
              </a:rPr>
              <a:t> is the test id.</a:t>
            </a:r>
          </a:p>
          <a:p>
            <a:endParaRPr lang="en-US" sz="1500" dirty="0"/>
          </a:p>
          <a:p>
            <a:r>
              <a:rPr lang="en-US" sz="1400" i="1" dirty="0"/>
              <a:t>cd test/integration/0049; head </a:t>
            </a:r>
            <a:r>
              <a:rPr lang="en-US" sz="1400" i="1" dirty="0" err="1"/>
              <a:t>cmd</a:t>
            </a:r>
            <a:r>
              <a:rPr lang="en-US" sz="1400" i="1" dirty="0"/>
              <a:t> check tag param</a:t>
            </a:r>
          </a:p>
          <a:p>
            <a:endParaRPr lang="en-US" sz="1400" dirty="0"/>
          </a:p>
          <a:p>
            <a:r>
              <a:rPr lang="en-US" sz="1400" dirty="0"/>
              <a:t>==&gt; </a:t>
            </a:r>
            <a:r>
              <a:rPr lang="en-US" sz="1400" dirty="0" err="1"/>
              <a:t>cmd</a:t>
            </a:r>
            <a:r>
              <a:rPr lang="en-US" sz="1400" dirty="0"/>
              <a:t> &lt;==</a:t>
            </a:r>
          </a:p>
          <a:p>
            <a:r>
              <a:rPr lang="en-US" sz="1400" dirty="0"/>
              <a:t># Performance: [</a:t>
            </a:r>
            <a:r>
              <a:rPr lang="en-US" sz="1400" dirty="0" err="1"/>
              <a:t>Ar</a:t>
            </a:r>
            <a:r>
              <a:rPr lang="en-US" sz="1400" dirty="0"/>
              <a:t>] Amorphous Builder</a:t>
            </a:r>
          </a:p>
          <a:p>
            <a:r>
              <a:rPr lang="en-US" sz="1400" i="1" dirty="0" err="1"/>
              <a:t>nemd_run</a:t>
            </a:r>
            <a:r>
              <a:rPr lang="en-US" sz="1400" i="1" dirty="0"/>
              <a:t> </a:t>
            </a:r>
            <a:r>
              <a:rPr lang="en-US" sz="1400" i="1" dirty="0" err="1"/>
              <a:t>amorp_bldr_driver.py</a:t>
            </a:r>
            <a:r>
              <a:rPr lang="en-US" sz="1400" i="1" dirty="0"/>
              <a:t> [</a:t>
            </a:r>
            <a:r>
              <a:rPr lang="en-US" sz="1400" i="1" dirty="0" err="1"/>
              <a:t>Ar</a:t>
            </a:r>
            <a:r>
              <a:rPr lang="en-US" sz="1400" i="1" dirty="0"/>
              <a:t>] -method grid -</a:t>
            </a:r>
            <a:r>
              <a:rPr lang="en-US" sz="1400" i="1" dirty="0" err="1"/>
              <a:t>mol_num</a:t>
            </a:r>
            <a:r>
              <a:rPr lang="en-US" sz="1400" i="1" dirty="0"/>
              <a:t> $param -seed 1</a:t>
            </a:r>
          </a:p>
          <a:p>
            <a:endParaRPr lang="en-US" sz="1400" dirty="0"/>
          </a:p>
          <a:p>
            <a:r>
              <a:rPr lang="en-US" sz="1400" dirty="0"/>
              <a:t>==&gt; check &lt;==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collect </a:t>
            </a:r>
            <a:r>
              <a:rPr lang="en-US" sz="1400" i="1" dirty="0" err="1"/>
              <a:t>task_time</a:t>
            </a:r>
            <a:r>
              <a:rPr lang="en-US" sz="1400" i="1" dirty="0"/>
              <a:t> memory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exist </a:t>
            </a:r>
            <a:r>
              <a:rPr lang="en-US" sz="1400" i="1" dirty="0" err="1"/>
              <a:t>collect.csv</a:t>
            </a:r>
            <a:r>
              <a:rPr lang="en-US" sz="1400" i="1" dirty="0"/>
              <a:t> </a:t>
            </a:r>
            <a:r>
              <a:rPr lang="en-US" sz="1400" i="1" dirty="0" err="1"/>
              <a:t>collect.png</a:t>
            </a:r>
            <a:endParaRPr lang="en-US" sz="1400" i="1" dirty="0"/>
          </a:p>
          <a:p>
            <a:endParaRPr lang="en-US" sz="1400" dirty="0"/>
          </a:p>
          <a:p>
            <a:r>
              <a:rPr lang="en-US" sz="1400" dirty="0"/>
              <a:t>==&gt; tag &lt;==</a:t>
            </a:r>
          </a:p>
          <a:p>
            <a:r>
              <a:rPr lang="en-US" sz="1400" dirty="0"/>
              <a:t>slow 100.0 00:00:04 50000.0 00:00:05</a:t>
            </a:r>
          </a:p>
          <a:p>
            <a:r>
              <a:rPr lang="en-US" sz="1400" dirty="0"/>
              <a:t>label </a:t>
            </a:r>
            <a:r>
              <a:rPr lang="en-US" sz="1400" dirty="0" err="1"/>
              <a:t>number_of_molecules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==&gt; param &lt;==</a:t>
            </a:r>
          </a:p>
          <a:p>
            <a:r>
              <a:rPr lang="en-US" sz="1400" dirty="0"/>
              <a:t># Number of Molecules</a:t>
            </a:r>
          </a:p>
          <a:p>
            <a:r>
              <a:rPr lang="en-US" sz="1400" dirty="0"/>
              <a:t>100</a:t>
            </a:r>
          </a:p>
          <a:p>
            <a:r>
              <a:rPr lang="en-US" sz="1400" dirty="0"/>
              <a:t>50000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4E2AD1-5186-F2C1-2AF8-715D4051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872198"/>
              </p:ext>
            </p:extLst>
          </p:nvPr>
        </p:nvGraphicFramePr>
        <p:xfrm>
          <a:off x="6473375" y="5469752"/>
          <a:ext cx="5268684" cy="9235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9342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85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9342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Replace the $param in </a:t>
                      </a:r>
                      <a:r>
                        <a:rPr lang="en-US" sz="1400" i="1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605370"/>
              </p:ext>
            </p:extLst>
          </p:nvPr>
        </p:nvGraphicFramePr>
        <p:xfrm>
          <a:off x="1066800" y="1130301"/>
          <a:ext cx="9963150" cy="5212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1362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901788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of these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Skip (sub)tests marked with time longer than this criteria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marked with the given labels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4773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CPU [CPU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Each task uses 1 CPU If per-task CPUs not provided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, parallelization progress,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True: enable debug mode for the workflow and sub-jobs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False: disable the mode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312023"/>
            <a:ext cx="6024664" cy="632486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100" dirty="0"/>
              <a:t>Builder</a:t>
            </a:r>
            <a:endParaRPr lang="en-US" sz="4100" i="1" dirty="0"/>
          </a:p>
          <a:p>
            <a:pPr marL="0" indent="0" algn="just">
              <a:buNone/>
            </a:pPr>
            <a:endParaRPr lang="en-US" sz="15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 err="1"/>
              <a:t>mol_bldr_driver.py</a:t>
            </a:r>
            <a:r>
              <a:rPr lang="en-US" sz="1500" dirty="0"/>
              <a:t> 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 [DIMENSION ...] : duplicate by these factors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Only Stillinger-Weber potential supported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/>
              <a:t>Integration test</a:t>
            </a:r>
          </a:p>
          <a:p>
            <a:pPr marL="342900" indent="-342900">
              <a:buAutoNum type="arabicParenR"/>
            </a:pPr>
            <a:r>
              <a:rPr lang="en-US" sz="1300" dirty="0"/>
              <a:t>single molecule or polymer (with part of the geometry set or measured)</a:t>
            </a:r>
          </a:p>
          <a:p>
            <a:pPr marL="342900" indent="-342900">
              <a:buAutoNum type="arabicParenR"/>
            </a:pPr>
            <a:r>
              <a:rPr lang="en-US" sz="1300" dirty="0"/>
              <a:t>multiple molecules and (or) polymers at target or reduced densities</a:t>
            </a:r>
          </a:p>
          <a:p>
            <a:pPr marL="342900" indent="-342900">
              <a:buAutoNum type="arabicParenR"/>
            </a:pPr>
            <a:r>
              <a:rPr lang="en-US" sz="1300" dirty="0"/>
              <a:t>various structures and long polymers</a:t>
            </a:r>
          </a:p>
          <a:p>
            <a:pPr marL="342900" indent="-342900">
              <a:buAutoNum type="arabicParenR"/>
            </a:pPr>
            <a:r>
              <a:rPr lang="en-US" sz="1300" dirty="0"/>
              <a:t>Crystal structure with scaled lattice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19986"/>
              </p:ext>
            </p:extLst>
          </p:nvPr>
        </p:nvGraphicFramePr>
        <p:xfrm>
          <a:off x="6327263" y="117318"/>
          <a:ext cx="5640294" cy="631617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0930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Integration Test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Comment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63323810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63178255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23914000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0658177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5452932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3291134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69663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5814971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065039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337538" y="6418388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atoms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23" y="387651"/>
            <a:ext cx="6133288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cpu</a:t>
            </a:r>
            <a:r>
              <a:rPr lang="en-US" sz="1300" dirty="0"/>
              <a:t> NUM: multiple CPU threads via OPENMP.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the log from previous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temperature 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the trajectory from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radial distribution function (RDF), density, clash, XYZ, diffusion coefficient via mean squared displacement (MSD), and visualization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 {0,1,2}    0: native python; 1: compiled </a:t>
            </a:r>
            <a:r>
              <a:rPr lang="en-US" sz="1300" dirty="0" err="1"/>
              <a:t>Numba</a:t>
            </a:r>
            <a:r>
              <a:rPr lang="en-US" sz="1300" dirty="0"/>
              <a:t>; 2: the cached </a:t>
            </a:r>
            <a:r>
              <a:rPr lang="en-US" sz="1300" dirty="0" err="1"/>
              <a:t>Numba</a:t>
            </a:r>
            <a:endParaRPr lang="en-US" sz="13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  [...]: Miller Indices defines the plane and norm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 {Si} 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96683"/>
              </p:ext>
            </p:extLst>
          </p:nvPr>
        </p:nvGraphicFramePr>
        <p:xfrm>
          <a:off x="6334298" y="3058204"/>
          <a:ext cx="5544589" cy="32860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15789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3745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3491345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Integration 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Single GPU on Ubuntu;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Multiple CPUs</a:t>
                      </a:r>
                      <a:r>
                        <a:rPr lang="en-US" sz="1100" dirty="0"/>
                        <a:t> on </a:t>
                      </a:r>
                      <a:r>
                        <a:rPr lang="en-US" sz="1100" dirty="0" err="1"/>
                        <a:t>macOs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Serial Driver Jobs: Molecular Dynamics, Log Analyzer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Analyzer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Original 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Cached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Uncompiled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and K-Path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Amorphous, Berendsen NPT, Density (2 replica)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072" y="121487"/>
            <a:ext cx="5544589" cy="2939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From different seeds, </a:t>
            </a: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structure, runs simulation, and analyzes the trajectory.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</a:t>
            </a:r>
            <a:r>
              <a:rPr lang="en-US" sz="1400" i="1" dirty="0">
                <a:latin typeface="Calibri" panose="020F0502020204030204" pitchFamily="34" charset="0"/>
              </a:rPr>
              <a:t> _</a:t>
            </a:r>
            <a:r>
              <a:rPr lang="en-US" sz="1400" i="1" dirty="0" err="1">
                <a:latin typeface="Calibri" panose="020F0502020204030204" pitchFamily="34" charset="0"/>
              </a:rPr>
              <a:t>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With lattice vectors scaled differently,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structure, run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4E0490-FAF4-DD25-5424-E24C679503C5}"/>
              </a:ext>
            </a:extLst>
          </p:cNvPr>
          <p:cNvSpPr txBox="1"/>
          <p:nvPr/>
        </p:nvSpPr>
        <p:spPr>
          <a:xfrm>
            <a:off x="4947079" y="616958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2953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518238" y="2171929"/>
            <a:ext cx="1942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261970" y="2171929"/>
            <a:ext cx="1950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Packed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48873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(−CH2−)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12288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235439" y="220609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541948" y="249848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77294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09178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9436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354159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7357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12245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832893" y="5503841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with high density (0.5 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7573FB-B490-87BE-34E9-4D514AF739C3}"/>
              </a:ext>
            </a:extLst>
          </p:cNvPr>
          <p:cNvSpPr/>
          <p:nvPr/>
        </p:nvSpPr>
        <p:spPr>
          <a:xfrm>
            <a:off x="6698512" y="5521282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at a density of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35331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3103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573621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573621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43713-9B6E-051F-3A76-670495B4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55618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71387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10838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555333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71698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3" y="5954119"/>
            <a:ext cx="90525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Built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E090E-67F3-9268-1E97-6927DA14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3652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06B5EA-AFCD-6160-97D2-B92C44436397}"/>
              </a:ext>
            </a:extLst>
          </p:cNvPr>
          <p:cNvSpPr/>
          <p:nvPr/>
        </p:nvSpPr>
        <p:spPr>
          <a:xfrm>
            <a:off x="769091" y="5503841"/>
            <a:ext cx="49547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7198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5573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8FF449-F6D7-546C-E0A0-8D9FED128296}"/>
              </a:ext>
            </a:extLst>
          </p:cNvPr>
          <p:cNvSpPr/>
          <p:nvPr/>
        </p:nvSpPr>
        <p:spPr>
          <a:xfrm>
            <a:off x="6861564" y="5503841"/>
            <a:ext cx="43876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2 independent runs by random seeds:</a:t>
            </a:r>
          </a:p>
          <a:p>
            <a:r>
              <a:rPr lang="en-US" sz="1600" dirty="0"/>
              <a:t>  a) Amorphous builder at density of 0.8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35331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35685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C8AA92-6A9B-7CEE-AC8E-ECBFE07A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3652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50468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353312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72911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82019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6153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9663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72148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72306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5616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temp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71925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3277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8946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50819" y="558055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5050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2B6B9-179F-527B-3510-F7DC2A6D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8610600" y="13652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50468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353312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4E744F79-53EC-472C-EE33-286AA8500288}"/>
              </a:ext>
            </a:extLst>
          </p:cNvPr>
          <p:cNvSpPr/>
          <p:nvPr/>
        </p:nvSpPr>
        <p:spPr>
          <a:xfrm>
            <a:off x="995081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827476" y="4239050"/>
            <a:ext cx="24824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44225"/>
            <a:ext cx="2604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7C1E5-2923-2CBF-C75F-AE7C77D0222E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9ACAB-520A-0C64-416F-3102B138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50468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353312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8954283E-7EAF-944B-0622-975CC90A7A4C}"/>
              </a:ext>
            </a:extLst>
          </p:cNvPr>
          <p:cNvSpPr/>
          <p:nvPr/>
        </p:nvSpPr>
        <p:spPr>
          <a:xfrm>
            <a:off x="9950819" y="5566486"/>
            <a:ext cx="93513" cy="7551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50264C-ACC2-404A-3D47-BAF4E285B793}"/>
              </a:ext>
            </a:extLst>
          </p:cNvPr>
          <p:cNvSpPr/>
          <p:nvPr/>
        </p:nvSpPr>
        <p:spPr>
          <a:xfrm>
            <a:off x="10160682" y="5778484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95B487-6902-9E02-6ADE-925BBDE00377}"/>
              </a:ext>
            </a:extLst>
          </p:cNvPr>
          <p:cNvSpPr txBox="1"/>
          <p:nvPr/>
        </p:nvSpPr>
        <p:spPr>
          <a:xfrm>
            <a:off x="9580950" y="6288722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3566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220" y="209913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4761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3652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8835A-6AE6-DEA1-0514-11D92CC1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3652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50468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353312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3541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499" y="3494748"/>
            <a:ext cx="2078129" cy="1463195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283DB5B9-2189-43FF-2072-E883E07BEE45}"/>
              </a:ext>
            </a:extLst>
          </p:cNvPr>
          <p:cNvSpPr/>
          <p:nvPr/>
        </p:nvSpPr>
        <p:spPr>
          <a:xfrm>
            <a:off x="995081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9F804-945A-6266-8FCF-0C56721F54C9}"/>
              </a:ext>
            </a:extLst>
          </p:cNvPr>
          <p:cNvSpPr txBox="1"/>
          <p:nvPr/>
        </p:nvSpPr>
        <p:spPr>
          <a:xfrm>
            <a:off x="958095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5852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B96EFC-0871-59A7-0069-4ABABEF56E2E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D568F-B291-46CA-03B8-A1C5ED5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3652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50468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3541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A29676C-D581-2969-C14C-341804462C2A}"/>
              </a:ext>
            </a:extLst>
          </p:cNvPr>
          <p:cNvSpPr/>
          <p:nvPr/>
        </p:nvSpPr>
        <p:spPr>
          <a:xfrm>
            <a:off x="995081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39291-6838-059B-CDB3-E17305DE200F}"/>
              </a:ext>
            </a:extLst>
          </p:cNvPr>
          <p:cNvSpPr txBox="1"/>
          <p:nvPr/>
        </p:nvSpPr>
        <p:spPr>
          <a:xfrm>
            <a:off x="958095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0912" y="129704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21091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166EA4-6DDF-4FD6-A116-F5B8CA398D9D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519839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708976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8EE99-099E-4EE3-E66B-87BFEEA3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3652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50468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2238EEA-557B-ACE3-DDF4-3189400DE446}"/>
              </a:ext>
            </a:extLst>
          </p:cNvPr>
          <p:cNvSpPr/>
          <p:nvPr/>
        </p:nvSpPr>
        <p:spPr>
          <a:xfrm>
            <a:off x="885653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2D2C2-A898-151A-D8B8-279A29DCF78D}"/>
              </a:ext>
            </a:extLst>
          </p:cNvPr>
          <p:cNvSpPr txBox="1"/>
          <p:nvPr/>
        </p:nvSpPr>
        <p:spPr>
          <a:xfrm>
            <a:off x="848667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977" y="1296888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0AAC97-F704-F980-C07D-CED2BC4926E8}"/>
              </a:ext>
            </a:extLst>
          </p:cNvPr>
          <p:cNvSpPr/>
          <p:nvPr/>
        </p:nvSpPr>
        <p:spPr>
          <a:xfrm>
            <a:off x="906640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9932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10044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7660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300326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3514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5584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9275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378905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189336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127923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189336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221209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24877"/>
              </p:ext>
            </p:extLst>
          </p:nvPr>
        </p:nvGraphicFramePr>
        <p:xfrm>
          <a:off x="416261" y="4764878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Sonoma 14.6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3.94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5.11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0.77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Lenovo Y710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i7-6700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GTX 1080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6.15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20.27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0.77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Sequoia 15.2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6.67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10.25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1.22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49846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12514" y="6346067"/>
            <a:ext cx="15794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after factory reset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708976"/>
            <a:ext cx="5486400" cy="4114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13034CA-BC84-F2AE-B077-8633C7CDB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708976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236E9C-0469-8DD0-0DA3-1FCB6451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3652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3466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1F9C4EE-D930-7352-CE8B-A59681AE188B}"/>
              </a:ext>
            </a:extLst>
          </p:cNvPr>
          <p:cNvSpPr/>
          <p:nvPr/>
        </p:nvSpPr>
        <p:spPr>
          <a:xfrm>
            <a:off x="995081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3626AA-C6B0-E8A7-4398-FAB52023A7D0}"/>
              </a:ext>
            </a:extLst>
          </p:cNvPr>
          <p:cNvSpPr txBox="1"/>
          <p:nvPr/>
        </p:nvSpPr>
        <p:spPr>
          <a:xfrm>
            <a:off x="958095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9704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3C4E9-EA21-1BE8-25ED-560B60D7F2C9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2319" b="3637"/>
          <a:stretch>
            <a:fillRect/>
          </a:stretch>
        </p:blipFill>
        <p:spPr>
          <a:xfrm>
            <a:off x="2736284" y="2327983"/>
            <a:ext cx="1921442" cy="112959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57553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9704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79FDE8-AE33-F334-ABF5-DB56492B167B}"/>
              </a:ext>
            </a:extLst>
          </p:cNvPr>
          <p:cNvSpPr txBox="1"/>
          <p:nvPr/>
        </p:nvSpPr>
        <p:spPr>
          <a:xfrm>
            <a:off x="7202774" y="3090446"/>
            <a:ext cx="1550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(0.99,35683.67)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9A203C-4F1A-994C-6664-9FF519B2D0A3}"/>
              </a:ext>
            </a:extLst>
          </p:cNvPr>
          <p:cNvSpPr txBox="1"/>
          <p:nvPr/>
        </p:nvSpPr>
        <p:spPr>
          <a:xfrm>
            <a:off x="7958905" y="3762317"/>
            <a:ext cx="1587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(1.01,-25324.05)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7202774" y="4447295"/>
            <a:ext cx="3859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9339737" y="3206312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37" y="3206312"/>
                <a:ext cx="2014063" cy="445378"/>
              </a:xfrm>
              <a:prstGeom prst="rect">
                <a:avLst/>
              </a:prstGeom>
              <a:blipFill>
                <a:blip r:embed="rId7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840" y="1709928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5F6D3-1296-9B5D-7020-C878F49B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36525"/>
            <a:ext cx="6419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988449" y="5534668"/>
            <a:ext cx="69798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with 0 deg dihedral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       …        10                      …</a:t>
            </a:r>
          </a:p>
          <a:p>
            <a:r>
              <a:rPr lang="en-US" sz="1600" dirty="0"/>
              <a:t>                                         ⋮</a:t>
            </a:r>
          </a:p>
          <a:p>
            <a:r>
              <a:rPr lang="en-US" sz="1600" dirty="0"/>
              <a:t>                            …       360                     …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D30E317-B457-E8D8-9AAF-DE283817D215}"/>
              </a:ext>
            </a:extLst>
          </p:cNvPr>
          <p:cNvSpPr/>
          <p:nvPr/>
        </p:nvSpPr>
        <p:spPr>
          <a:xfrm>
            <a:off x="7853883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8710B-DD81-3906-7EE4-0525688DAA6E}"/>
              </a:ext>
            </a:extLst>
          </p:cNvPr>
          <p:cNvSpPr txBox="1"/>
          <p:nvPr/>
        </p:nvSpPr>
        <p:spPr>
          <a:xfrm>
            <a:off x="7484014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2278642" y="1297040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B42C4-F1B6-EF11-F32C-25F97BB8BB8C}"/>
              </a:ext>
            </a:extLst>
          </p:cNvPr>
          <p:cNvSpPr/>
          <p:nvPr/>
        </p:nvSpPr>
        <p:spPr>
          <a:xfrm>
            <a:off x="8063746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t="3245" b="28014"/>
          <a:stretch>
            <a:fillRect/>
          </a:stretch>
        </p:blipFill>
        <p:spPr>
          <a:xfrm>
            <a:off x="2727330" y="2289632"/>
            <a:ext cx="3111399" cy="1376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E4F45-1C62-FACC-0965-2C75A0E6C493}"/>
              </a:ext>
            </a:extLst>
          </p:cNvPr>
          <p:cNvSpPr txBox="1"/>
          <p:nvPr/>
        </p:nvSpPr>
        <p:spPr>
          <a:xfrm>
            <a:off x="3920173" y="2440176"/>
            <a:ext cx="106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3166595" y="2231508"/>
            <a:ext cx="2415273" cy="176531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17FFB9A-C7E7-6E3D-355D-31BD425CC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4816"/>
              </p:ext>
            </p:extLst>
          </p:nvPr>
        </p:nvGraphicFramePr>
        <p:xfrm>
          <a:off x="8293557" y="1889760"/>
          <a:ext cx="2743200" cy="3078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99482058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355341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1969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ab_lmp_traj</a:t>
                      </a:r>
                      <a:r>
                        <a:rPr lang="en-US" sz="1200" u="none" strike="noStrike" dirty="0">
                          <a:effectLst/>
                        </a:rPr>
                        <a:t>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mb_lmp_log</a:t>
                      </a:r>
                      <a:r>
                        <a:rPr lang="en-US" sz="1200" u="none" strike="noStrike" dirty="0">
                          <a:effectLst/>
                        </a:rPr>
                        <a:t>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cb_lmp_log</a:t>
                      </a:r>
                      <a:r>
                        <a:rPr lang="en-US" sz="1200" u="none" strike="noStrike" dirty="0">
                          <a:effectLst/>
                        </a:rPr>
                        <a:t>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2789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17:09 ave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01:33 ave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26:15 </a:t>
                      </a:r>
                      <a:r>
                        <a:rPr lang="en-US" sz="1200" u="none" strike="noStrike" dirty="0" err="1">
                          <a:effectLst/>
                        </a:rPr>
                        <a:t>ave</a:t>
                      </a:r>
                      <a:r>
                        <a:rPr lang="en-US" sz="1200" u="none" strike="noStrike" dirty="0">
                          <a:effectLst/>
                        </a:rPr>
                        <a:t>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5642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54:39 69a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02:19 f43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51:58 fd3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468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51:53 522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01:13 e55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00:32 1c4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7673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42:45 2c7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01:09 fed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6480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42:42 142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01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27:19 6fd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3841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21:09 fd2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333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19:46 b11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6274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15:20 8e0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4508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06:15 eaf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1881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06:15 c09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62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05:16 c2c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1913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02:50 d52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002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02:45 02b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1966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01:19 a7b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673901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B2ACDAD9-851D-5D58-9F22-809B8D053BBD}"/>
              </a:ext>
            </a:extLst>
          </p:cNvPr>
          <p:cNvSpPr txBox="1"/>
          <p:nvPr/>
        </p:nvSpPr>
        <p:spPr>
          <a:xfrm>
            <a:off x="8244502" y="1297040"/>
            <a:ext cx="2812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 Total Timing: 12:58:02</a:t>
            </a:r>
          </a:p>
        </p:txBody>
      </p: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344A-6936-3292-7B0A-CEBF0C36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16063"/>
              </p:ext>
            </p:extLst>
          </p:nvPr>
        </p:nvGraphicFramePr>
        <p:xfrm>
          <a:off x="947990" y="1449442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CPU [CPU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900205"/>
              </p:ext>
            </p:extLst>
          </p:nvPr>
        </p:nvGraphicFramePr>
        <p:xfrm>
          <a:off x="947992" y="4133528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 handles calculations and registers 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 collects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tqdm,progress,job,off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parallelization progress,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or let the sub-jobs set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328788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Before reading more literatures on force field development: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Structure Generation: supported structures</a:t>
            </a:r>
          </a:p>
          <a:p>
            <a:r>
              <a:rPr lang="en-US" sz="2400" dirty="0"/>
              <a:t>DFT Calculation: accuracy vs cost</a:t>
            </a:r>
          </a:p>
          <a:p>
            <a:r>
              <a:rPr lang="en-US" sz="2400" dirty="0"/>
              <a:t>Force Constant Fit: Energy + Formula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Parameters</a:t>
            </a:r>
          </a:p>
          <a:p>
            <a:r>
              <a:rPr lang="en-US" sz="2400" dirty="0" err="1"/>
              <a:t>Typer</a:t>
            </a:r>
            <a:r>
              <a:rPr lang="en-US" sz="2400" dirty="0"/>
              <a:t>: Type the atoms by matches, bonding, and neighbors</a:t>
            </a:r>
          </a:p>
          <a:p>
            <a:r>
              <a:rPr lang="en-US" sz="2400" dirty="0"/>
              <a:t>Assignment: assign parameters based on the types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1500" dirty="0"/>
              <a:t>https://</a:t>
            </a:r>
            <a:r>
              <a:rPr lang="en-US" sz="1500" dirty="0" err="1"/>
              <a:t>mattermodeling.stackexchange.com</a:t>
            </a:r>
            <a:r>
              <a:rPr lang="en-US" sz="1500" dirty="0"/>
              <a:t>/questions/8932/what-are-some-open-source-codes-that-can-generate-potentials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548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 and aggregation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Shell 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6631600" y="4177595"/>
            <a:ext cx="3681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 Analysis</a:t>
            </a:r>
            <a:r>
              <a:rPr lang="en-US" sz="2000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333244"/>
            <a:ext cx="4359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 Analysis</a:t>
            </a:r>
            <a:r>
              <a:rPr lang="en-US" sz="2000" dirty="0"/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72892" y="4265303"/>
            <a:ext cx="3203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Driver Wrapper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</a:p>
          <a:p>
            <a:r>
              <a:rPr lang="en-US" sz="2000" dirty="0"/>
              <a:t>Parallelization &amp; Serialization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729455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9192708" y="3749636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4984718" y="4177595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6044118" y="3041515"/>
            <a:ext cx="4422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Structure, Coordinate, and Force Field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13276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62157" y="2942403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8246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18712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209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694717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molecule builder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and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82064" y="2664294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9829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429485" y="1963691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NEMD, LAMMPS, and ALAMODE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391943" y="1326363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71664"/>
              </p:ext>
            </p:extLst>
          </p:nvPr>
        </p:nvGraphicFramePr>
        <p:xfrm>
          <a:off x="404453" y="1591570"/>
          <a:ext cx="11383094" cy="476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49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4827348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3442299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</a:tblGrid>
              <a:tr h="548783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823174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source </a:t>
                      </a:r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Environmental configuration allows additional utilities, strongly recommended when opening a new shell.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Use the source code instead of the installation.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 testing </a:t>
                      </a:r>
                      <a:r>
                        <a:rPr lang="en-US" sz="1400" dirty="0"/>
                        <a:t>makes sure that functions and methods are operating as expected. (Bug-free for every piece)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Free of bugs when parameterizing every piece of the code.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 testing</a:t>
                      </a:r>
                      <a:r>
                        <a:rPr lang="en-US" sz="1400" kern="1200" dirty="0">
                          <a:effectLst/>
                        </a:rPr>
                        <a:t> </a:t>
                      </a:r>
                      <a:r>
                        <a:rPr lang="en-US" sz="1400" dirty="0"/>
                        <a:t>makes sure that scripts run without tracebacks and yield reproducible results.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Expected behavior and accuracy when driver and workflow combines pieces.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 testing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evaluates the speed, responsiveness and stability for bottleneck identification and nullification. 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Resource efficiency on scaling up.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 testing </a:t>
                      </a:r>
                      <a:r>
                        <a:rPr lang="en-US" sz="1400" dirty="0"/>
                        <a:t>ensures the repeatability, correctness and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of the </a:t>
                      </a:r>
                      <a:r>
                        <a:rPr lang="en-US" sz="1400" dirty="0"/>
                        <a:t>scientific outputs.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Physical meaning and standard deviation.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79421"/>
              </p:ext>
            </p:extLst>
          </p:nvPr>
        </p:nvGraphicFramePr>
        <p:xfrm>
          <a:off x="9348619" y="183788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10069832" y="1160852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7C75-0530-DFBC-804F-FE681A5481B6}"/>
              </a:ext>
            </a:extLst>
          </p:cNvPr>
          <p:cNvSpPr txBox="1"/>
          <p:nvPr/>
        </p:nvSpPr>
        <p:spPr>
          <a:xfrm>
            <a:off x="422793" y="6355595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12562</TotalTime>
  <Words>5525</Words>
  <Application>Microsoft Macintosh PowerPoint</Application>
  <PresentationFormat>Widescreen</PresentationFormat>
  <Paragraphs>1055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Aptos Narrow</vt:lpstr>
      <vt:lpstr>Arial</vt:lpstr>
      <vt:lpstr>Calibri</vt:lpstr>
      <vt:lpstr>Calibri Light</vt:lpstr>
      <vt:lpstr>Cambria Math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setup.py</vt:lpstr>
      <vt:lpstr>Structure</vt:lpstr>
      <vt:lpstr>Architecture</vt:lpstr>
      <vt:lpstr>Architecture</vt:lpstr>
      <vt:lpstr>Environmental Configuration</vt:lpstr>
      <vt:lpstr>Testing</vt:lpstr>
      <vt:lpstr>Unit Testing</vt:lpstr>
      <vt:lpstr>Integration Test</vt:lpstr>
      <vt:lpstr>test_workflow.py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Command-Line Arguments</vt:lpstr>
      <vt:lpstr>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509</cp:revision>
  <dcterms:created xsi:type="dcterms:W3CDTF">2024-07-22T15:38:28Z</dcterms:created>
  <dcterms:modified xsi:type="dcterms:W3CDTF">2025-09-15T01:14:48Z</dcterms:modified>
</cp:coreProperties>
</file>